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3" r:id="rId2"/>
  </p:sldMasterIdLst>
  <p:notesMasterIdLst>
    <p:notesMasterId r:id="rId30"/>
  </p:notesMasterIdLst>
  <p:handoutMasterIdLst>
    <p:handoutMasterId r:id="rId31"/>
  </p:handoutMasterIdLst>
  <p:sldIdLst>
    <p:sldId id="281" r:id="rId3"/>
    <p:sldId id="845" r:id="rId4"/>
    <p:sldId id="847" r:id="rId5"/>
    <p:sldId id="848" r:id="rId6"/>
    <p:sldId id="849" r:id="rId7"/>
    <p:sldId id="842" r:id="rId8"/>
    <p:sldId id="850" r:id="rId9"/>
    <p:sldId id="843" r:id="rId10"/>
    <p:sldId id="844" r:id="rId11"/>
    <p:sldId id="282" r:id="rId12"/>
    <p:sldId id="283" r:id="rId13"/>
    <p:sldId id="285" r:id="rId14"/>
    <p:sldId id="286" r:id="rId15"/>
    <p:sldId id="287" r:id="rId16"/>
    <p:sldId id="289" r:id="rId17"/>
    <p:sldId id="290" r:id="rId18"/>
    <p:sldId id="835" r:id="rId19"/>
    <p:sldId id="836" r:id="rId20"/>
    <p:sldId id="825" r:id="rId21"/>
    <p:sldId id="827" r:id="rId22"/>
    <p:sldId id="292" r:id="rId23"/>
    <p:sldId id="833" r:id="rId24"/>
    <p:sldId id="299" r:id="rId25"/>
    <p:sldId id="838" r:id="rId26"/>
    <p:sldId id="839" r:id="rId27"/>
    <p:sldId id="840" r:id="rId28"/>
    <p:sldId id="305" r:id="rId29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A9688E42-0168-4A90-96DF-8CD4E2A88710}" type="datetimeFigureOut">
              <a:rPr lang="en-IN" smtClean="0"/>
              <a:pPr/>
              <a:t>26-01-2019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683A8F1-D530-4341-84B7-717DC85039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9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5394-47D3-4AFA-BF1B-BEFAB7141D07}" type="datetimeFigureOut">
              <a:rPr lang="en-IN" smtClean="0"/>
              <a:pPr/>
              <a:t>26-01-2019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33CD-DED2-4417-9887-85956C7C97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4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4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7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2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4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0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320" y="2087758"/>
            <a:ext cx="1097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Unnat Bharat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Abhiyan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2.0</a:t>
            </a:r>
          </a:p>
          <a:p>
            <a:pPr algn="ctr"/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972" y="2688470"/>
            <a:ext cx="928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  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A Flagship program of Ministry of Human Resource </a:t>
            </a:r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Development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904" y="251791"/>
            <a:ext cx="2245039" cy="1795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36083" y="4934165"/>
            <a:ext cx="8464174" cy="1530914"/>
            <a:chOff x="451226" y="3726886"/>
            <a:chExt cx="8464174" cy="153091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380232" y="3768097"/>
              <a:ext cx="5535168" cy="148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/>
              <a:r>
                <a:rPr lang="en-US" sz="1800" b="1" i="0" kern="0" dirty="0" smtClean="0">
                  <a:latin typeface="CommercialScript BT" pitchFamily="66" charset="0"/>
                </a:rPr>
                <a:t> P M V </a:t>
              </a:r>
              <a:r>
                <a:rPr lang="en-US" sz="1800" b="1" i="0" kern="0" dirty="0" err="1" smtClean="0">
                  <a:latin typeface="CommercialScript BT" pitchFamily="66" charset="0"/>
                </a:rPr>
                <a:t>Subbarao</a:t>
              </a:r>
              <a:endParaRPr lang="en-US" sz="1800" b="1" i="0" kern="0" dirty="0" smtClean="0">
                <a:latin typeface="CommercialScript BT" pitchFamily="66" charset="0"/>
              </a:endParaRPr>
            </a:p>
            <a:p>
              <a:pPr eaLnBrk="1" hangingPunct="1"/>
              <a:r>
                <a:rPr lang="en-US" sz="1800" b="1" i="0" kern="0" dirty="0" smtClean="0">
                  <a:latin typeface="CommercialScript BT" pitchFamily="66" charset="0"/>
                </a:rPr>
                <a:t>Professor</a:t>
              </a:r>
            </a:p>
            <a:p>
              <a:pPr eaLnBrk="1" hangingPunct="1"/>
              <a:r>
                <a:rPr lang="en-US" sz="1800" b="1" i="0" kern="0" dirty="0" smtClean="0">
                  <a:latin typeface="Tempus Sans ITC" panose="04020404030D07020202" pitchFamily="82" charset="0"/>
                </a:rPr>
                <a:t>Mechanical Engineering Department &amp; CRDT</a:t>
              </a:r>
            </a:p>
            <a:p>
              <a:pPr eaLnBrk="1" hangingPunct="1"/>
              <a:r>
                <a:rPr lang="en-US" sz="1800" b="1" i="0" kern="0" dirty="0" smtClean="0">
                  <a:latin typeface="Tempus Sans ITC" panose="04020404030D07020202" pitchFamily="82" charset="0"/>
                </a:rPr>
                <a:t>Chairman, Committee of SEG Coordinators</a:t>
              </a:r>
            </a:p>
          </p:txBody>
        </p: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26" y="3726886"/>
              <a:ext cx="3511174" cy="1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49196" y="3251043"/>
            <a:ext cx="8872538" cy="1843035"/>
          </a:xfrm>
          <a:noFill/>
        </p:spPr>
        <p:txBody>
          <a:bodyPr/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Workshop on  </a:t>
            </a:r>
          </a:p>
          <a:p>
            <a:r>
              <a:rPr lang="en-IN" sz="2400" i="1" dirty="0" smtClean="0">
                <a:solidFill>
                  <a:srgbClr val="0070C0"/>
                </a:solidFill>
              </a:rPr>
              <a:t>Smart GEO Survey &amp; Smart GEO PRA for UBA 2.0 : </a:t>
            </a:r>
          </a:p>
          <a:p>
            <a:r>
              <a:rPr lang="en-IN" sz="2400" i="1" dirty="0" smtClean="0">
                <a:solidFill>
                  <a:srgbClr val="0070C0"/>
                </a:solidFill>
              </a:rPr>
              <a:t>A Model of Gram </a:t>
            </a:r>
            <a:r>
              <a:rPr lang="en-IN" sz="2400" i="1" dirty="0" err="1" smtClean="0">
                <a:solidFill>
                  <a:srgbClr val="0070C0"/>
                </a:solidFill>
              </a:rPr>
              <a:t>Swaraj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r>
              <a:rPr lang="en-US" sz="2400" i="1" dirty="0" smtClean="0">
                <a:solidFill>
                  <a:srgbClr val="7030A0"/>
                </a:solidFill>
              </a:rPr>
              <a:t>January </a:t>
            </a:r>
            <a:r>
              <a:rPr lang="en-US" sz="2400" i="1" dirty="0" smtClean="0">
                <a:solidFill>
                  <a:srgbClr val="7030A0"/>
                </a:solidFill>
              </a:rPr>
              <a:t>25 &amp; 26</a:t>
            </a:r>
            <a:r>
              <a:rPr lang="en-US" sz="2400" i="1" dirty="0" smtClean="0">
                <a:solidFill>
                  <a:srgbClr val="7030A0"/>
                </a:solidFill>
              </a:rPr>
              <a:t>, 2019 </a:t>
            </a:r>
            <a:r>
              <a:rPr lang="en-US" sz="2400" i="1" dirty="0">
                <a:solidFill>
                  <a:srgbClr val="7030A0"/>
                </a:solidFill>
              </a:rPr>
              <a:t>:  </a:t>
            </a:r>
            <a:r>
              <a:rPr lang="en-US" sz="2400" i="1" dirty="0" err="1" smtClean="0">
                <a:solidFill>
                  <a:srgbClr val="7030A0"/>
                </a:solidFill>
              </a:rPr>
              <a:t>Bharatiyar</a:t>
            </a:r>
            <a:r>
              <a:rPr lang="en-US" sz="2400" i="1" dirty="0" smtClean="0">
                <a:solidFill>
                  <a:srgbClr val="7030A0"/>
                </a:solidFill>
              </a:rPr>
              <a:t> University, Coimbatore.</a:t>
            </a:r>
            <a:endParaRPr lang="en-I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425209"/>
            <a:ext cx="7580243" cy="81290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endParaRPr lang="en-I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63" y="2054082"/>
            <a:ext cx="9704820" cy="410817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flagship programme of Ministry of Human Resource Development (MHRD), Govt. of India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UBA is inspired by the vision of transformational change in rural development processes by leveraging knowledge institutions to help build the architecture of an Inclusive India </a:t>
            </a:r>
          </a:p>
          <a:p>
            <a:pPr marL="320040" marR="54864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IN" sz="3200" b="1" i="1" u="sng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320040" marR="54864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54864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i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involve the </a:t>
            </a:r>
            <a:r>
              <a:rPr lang="en-IN" i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</a:t>
            </a:r>
            <a:r>
              <a:rPr lang="en-IN" i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institutions (technical / non-technical / public / private) of the country in the process of indigenous development of self-sufficient and sustainable village clusters.</a:t>
            </a:r>
          </a:p>
          <a:p>
            <a:pPr marL="320040" marR="54864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i="1" dirty="0">
              <a:solidFill>
                <a:srgbClr val="40404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432" y="144"/>
                <a:ext cx="51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PT" sz="1600"/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C7B19-386F-469E-98E9-3405A084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Mission</a:t>
            </a:r>
            <a:endParaRPr lang="en-IN" sz="3600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8DF252-299E-4F11-B8D9-B3CEA19F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292" y="1726198"/>
            <a:ext cx="10353508" cy="51153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among educational institutions, implementation agencies and the grass root level stakeholders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the holistic development of rural clusters using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Eco-friendly sustainable technologies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Harnessing Local resources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employment opportunities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Harnessing multifarious government schemes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Customisation of existing technologies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local knowledge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Reorienting the academic curriculum and research programs in higher educational </a:t>
            </a:r>
            <a:r>
              <a:rPr lang="en-I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3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6" y="643597"/>
            <a:ext cx="8666333" cy="60523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1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7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8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415" y="211842"/>
            <a:ext cx="39086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</a:rPr>
              <a:t>Organizational Structure of UBA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19" y="552159"/>
            <a:ext cx="6273570" cy="61582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10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1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0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7" y="948937"/>
            <a:ext cx="10045146" cy="556450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Conceptualized by a group of dedicated faculty members of IIT Delhi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MHRD  and launched by  The President of India on 11th November, 2014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143 PIs (98 Technical and 45 Non-Technical), each adopted 5 villages for the technical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715 Villages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 Districts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States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Mentoring Institutions identified</a:t>
            </a:r>
          </a:p>
          <a:p>
            <a:pPr lvl="1" algn="just">
              <a:spcAft>
                <a:spcPts val="1200"/>
              </a:spcAft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98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78" y="238540"/>
            <a:ext cx="8163339" cy="74778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en-I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01" y="1221734"/>
            <a:ext cx="11921448" cy="56495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UBA- 2.0 launched on April 25th, 2018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through challenge mode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Technical and Non-Technical Institutes</a:t>
            </a:r>
          </a:p>
          <a:p>
            <a:pPr lvl="2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engagement with rural communities</a:t>
            </a:r>
          </a:p>
          <a:p>
            <a:pPr lvl="2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faculty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the programme objectives</a:t>
            </a: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 will use their own resources/generate funds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field visits and any other expenses not specifically funded under 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grants will be sanctioned, for well defined technological development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customization,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by Subject Expert Groups</a:t>
            </a: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Tiny grants will be made available for Carrying out field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studies, study the implementation of Govt. schemes, and facilitate their better implementation so that they meet their objectives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best way</a:t>
            </a:r>
            <a:endParaRPr lang="en-IN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90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3" y="285613"/>
            <a:ext cx="8613914" cy="86732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6" y="1337753"/>
            <a:ext cx="10373489" cy="947121"/>
          </a:xfrm>
        </p:spPr>
        <p:txBody>
          <a:bodyPr>
            <a:noAutofit/>
          </a:bodyPr>
          <a:lstStyle/>
          <a:p>
            <a:pPr marL="0" indent="0" algn="ctr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 Growth </a:t>
            </a: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UBS 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Networking</a:t>
            </a:r>
            <a:endParaRPr lang="en-IN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ollowing evolution of UBA networking </a:t>
            </a: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proposed For 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years.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endParaRPr lang="en-I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  <a:tabLst>
                <a:tab pos="457200" algn="l"/>
              </a:tabLst>
            </a:pPr>
            <a:endParaRPr lang="en-IN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37" y="2427334"/>
            <a:ext cx="10492409" cy="17508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86646"/>
              </p:ext>
            </p:extLst>
          </p:nvPr>
        </p:nvGraphicFramePr>
        <p:xfrm>
          <a:off x="982336" y="4678143"/>
          <a:ext cx="1049240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Total 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States Covered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Districts Covered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Villages Covered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688</a:t>
                      </a:r>
                    </a:p>
                    <a:p>
                      <a:r>
                        <a:rPr lang="en-IN" sz="1600" dirty="0"/>
                        <a:t>Tech</a:t>
                      </a:r>
                      <a:r>
                        <a:rPr lang="en-IN" sz="1600" baseline="0" dirty="0"/>
                        <a:t> (428), Non-Tech (260)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1144</a:t>
                      </a:r>
                    </a:p>
                    <a:p>
                      <a:r>
                        <a:rPr lang="en-IN" sz="1600" dirty="0"/>
                        <a:t>Tech(601), Non-Tech(543)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183(New district covered)</a:t>
                      </a:r>
                    </a:p>
                    <a:p>
                      <a:r>
                        <a:rPr lang="en-IN"/>
                        <a:t>370+183=553(</a:t>
                      </a:r>
                      <a:r>
                        <a:rPr lang="en-IN" dirty="0"/>
                        <a:t>Total district covered)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2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449745" y="4148553"/>
            <a:ext cx="10373489" cy="52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Coverage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80" y="342734"/>
            <a:ext cx="6385136" cy="6243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7114" y="236483"/>
            <a:ext cx="44371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Organizational Structure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UBA 2.0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7440" y="2302993"/>
            <a:ext cx="3544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Subject Expert Groups</a:t>
            </a:r>
            <a:endParaRPr lang="en-IN" sz="3200" b="1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154" y="199526"/>
              <a:ext cx="1282890" cy="1026081"/>
            </a:xfrm>
            <a:prstGeom prst="rect">
              <a:avLst/>
            </a:prstGeom>
          </p:spPr>
        </p:pic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45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6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43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40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36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3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70" y="200628"/>
            <a:ext cx="10515600" cy="915988"/>
          </a:xfrm>
        </p:spPr>
        <p:txBody>
          <a:bodyPr>
            <a:normAutofit/>
          </a:bodyPr>
          <a:lstStyle/>
          <a:p>
            <a:pPr algn="ctr"/>
            <a:r>
              <a:rPr lang="en-IN" sz="3600" b="1" i="1" dirty="0">
                <a:solidFill>
                  <a:srgbClr val="00B050"/>
                </a:solidFill>
                <a:latin typeface="French Script MT" panose="03020402040607040605" pitchFamily="66" charset="0"/>
                <a:cs typeface="Times New Roman" panose="02020603050405020304" pitchFamily="18" charset="0"/>
              </a:rPr>
              <a:t>Subject Expert Group (SEG)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17" y="1712736"/>
            <a:ext cx="1086861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operational expertise sought by the Higher Education Institutes (HEIs) engaged in the village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requisite training, orientation, and help in actual implementation process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course material to reorient the training of students studying professional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institutions.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evaluate and approve the technical solutions proposed by the HEIs and monitor the customisation process.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1.0 lakh, Assistance for selection of technology to PIs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50,000/- Assistance for customization of solutions to PIs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36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7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3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26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7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0790"/>
              </p:ext>
            </p:extLst>
          </p:nvPr>
        </p:nvGraphicFramePr>
        <p:xfrm>
          <a:off x="540913" y="1237143"/>
          <a:ext cx="10895527" cy="490882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53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0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53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3939">
                <a:tc gridSpan="6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Energy/Equipment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Education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Water/ Sanitation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Waste, Entrepreneurship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1827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Development/capacity building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Non-UBA Focus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N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IN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894" y="303018"/>
            <a:ext cx="10515600" cy="789377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I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Sanctioned by </a:t>
            </a:r>
            <a:r>
              <a:rPr lang="en-I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8938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087" y="228600"/>
            <a:ext cx="2245039" cy="179562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41674" y="3197902"/>
            <a:ext cx="5535168" cy="14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b="1" i="0" kern="0" dirty="0" smtClean="0">
                <a:latin typeface="CommercialScript BT" pitchFamily="66" charset="0"/>
              </a:rPr>
              <a:t> P M V </a:t>
            </a:r>
            <a:r>
              <a:rPr lang="en-US" sz="1800" b="1" i="0" kern="0" dirty="0" err="1" smtClean="0">
                <a:latin typeface="CommercialScript BT" pitchFamily="66" charset="0"/>
              </a:rPr>
              <a:t>Subbarao</a:t>
            </a:r>
            <a:endParaRPr lang="en-US" sz="1800" b="1" i="0" kern="0" dirty="0" smtClean="0">
              <a:latin typeface="CommercialScript BT" pitchFamily="66" charset="0"/>
            </a:endParaRPr>
          </a:p>
          <a:p>
            <a:pPr eaLnBrk="1" hangingPunct="1"/>
            <a:r>
              <a:rPr lang="en-US" sz="1800" b="1" i="0" kern="0" dirty="0" smtClean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sz="1800" b="1" i="0" kern="0" dirty="0" smtClean="0">
                <a:latin typeface="Tempus Sans ITC" panose="04020404030D07020202" pitchFamily="82" charset="0"/>
              </a:rPr>
              <a:t>Mechanical Engineering Department &amp; CRDT</a:t>
            </a:r>
          </a:p>
          <a:p>
            <a:pPr eaLnBrk="1" hangingPunct="1"/>
            <a:r>
              <a:rPr lang="en-US" sz="1800" b="1" i="0" kern="0" dirty="0" smtClean="0">
                <a:latin typeface="Tempus Sans ITC" panose="04020404030D07020202" pitchFamily="82" charset="0"/>
              </a:rPr>
              <a:t>Chairman, Committee of SEG Coordinators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6051" y="2024224"/>
            <a:ext cx="9144000" cy="1173677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The Concept of Gram </a:t>
            </a:r>
            <a:r>
              <a:rPr lang="en-IN" sz="36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Swaraj</a:t>
            </a:r>
            <a:r>
              <a:rPr lang="en-IN" sz="36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in UBA 2.0 : The Concept</a:t>
            </a:r>
            <a:endParaRPr lang="en-IN" sz="3600" dirty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36082" y="5678942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i="1" dirty="0" smtClean="0">
                <a:solidFill>
                  <a:srgbClr val="00B050"/>
                </a:solidFill>
                <a:latin typeface="Viner Hand ITC" panose="03070502030502020203" pitchFamily="66" charset="0"/>
              </a:rPr>
              <a:t>Learning is Only for Service </a:t>
            </a:r>
            <a:r>
              <a:rPr lang="en-US" sz="2800" b="1" i="1" dirty="0">
                <a:solidFill>
                  <a:srgbClr val="00B050"/>
                </a:solidFill>
                <a:latin typeface="Viner Hand ITC" panose="03070502030502020203" pitchFamily="66" charset="0"/>
              </a:rPr>
              <a:t>…..</a:t>
            </a:r>
          </a:p>
        </p:txBody>
      </p:sp>
      <p:pic>
        <p:nvPicPr>
          <p:cNvPr id="27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42" y="228600"/>
            <a:ext cx="3511174" cy="15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17832"/>
              </p:ext>
            </p:extLst>
          </p:nvPr>
        </p:nvGraphicFramePr>
        <p:xfrm>
          <a:off x="1446246" y="1149638"/>
          <a:ext cx="9554546" cy="562903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7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8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3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8956">
                <a:tc gridSpan="6">
                  <a:txBody>
                    <a:bodyPr/>
                    <a:lstStyle/>
                    <a:p>
                      <a:pPr algn="ctr" fontAlgn="ctr"/>
                      <a:endParaRPr lang="en-IN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Energy/Equipment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Education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Water/ Sanitation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Waste, Entrepreneurship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175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Development, capacity building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Non-UBA Focus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IN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3"/>
          <p:cNvSpPr txBox="1">
            <a:spLocks/>
          </p:cNvSpPr>
          <p:nvPr/>
        </p:nvSpPr>
        <p:spPr>
          <a:xfrm>
            <a:off x="657894" y="303018"/>
            <a:ext cx="10515600" cy="789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Customization Projects Sanctioned by SEG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91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433538"/>
            <a:ext cx="11320529" cy="5101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Rural Internship Program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and Swadeshi Startup Meet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Incentivizing PIs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fund/rewards to those who will bring more funds/ projects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Rewards/ Award  to those PIs which shows excellent work – proposed in new SFC of UBA in MHRD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 15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2018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in which  244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PIs(Participating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Institutes) organized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gramsabha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732 villages.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Gram Sabha for taking up 2-3 issues/ problems by PIs to provide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solutions/interventions was obtained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93849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88" y="1521648"/>
            <a:ext cx="10631648" cy="461492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69" y="211062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2275F3-B026-4FE6-B690-2EAF32F63280}"/>
              </a:ext>
            </a:extLst>
          </p:cNvPr>
          <p:cNvSpPr/>
          <p:nvPr/>
        </p:nvSpPr>
        <p:spPr>
          <a:xfrm>
            <a:off x="653889" y="1786519"/>
            <a:ext cx="10884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Institutions for 2018-19 in challenge mode 1689 PIs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 new PIs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selected in February 2018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1144  new PIs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selected in October 2018</a:t>
            </a:r>
          </a:p>
          <a:p>
            <a:pPr lvl="1"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Coordinating Institutes to announced after approval of revised SFC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2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8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04"/>
            <a:ext cx="12024515" cy="55595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Drinking Water &amp; Sanitation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ICAR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Scheme ‘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Pandit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Upadhyay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Shiksha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Yojna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(PDDUUKSY)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Tripartite Agreement for UBA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MHRD,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MoPanchayatiraj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DISHA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AICTE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UBA part of the accreditation process for its Institutions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93849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8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848" y="1434724"/>
            <a:ext cx="105907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This Workshop : To Help in Planning of Activity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81518" y="2152341"/>
          <a:ext cx="10590770" cy="436844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655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578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 Work For Preparation of Plan of Action</a:t>
                      </a:r>
                      <a:endParaRPr lang="en-IN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6765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Participatory Rural Appraisal (PRA) Tools And Techniques And Situation Analysis</a:t>
                      </a:r>
                      <a:endParaRPr lang="en-IN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8309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Funding and Convergence Possibilities- Different central and state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Schemes and programs and CSR Support that can be Leveraged for UBA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97397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8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5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5111" y="2257512"/>
          <a:ext cx="10590770" cy="36724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972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34985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Role of Subject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Expert Groups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(SEGs): Technical Consulting  and Implementation Mechanisms</a:t>
                      </a: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34985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Participation in School Education thru Digital Learning tools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Eckovation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224" y="1357699"/>
            <a:ext cx="10590769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This Workshop : Technical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6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7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63687" y="2914735"/>
          <a:ext cx="10590770" cy="20385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948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09054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Problems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Identified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Solutions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in villages</a:t>
                      </a: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687" y="1729172"/>
            <a:ext cx="10590769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AoW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Your Experiences So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6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3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alphaModFix amt="3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6707" y="2779388"/>
            <a:ext cx="413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1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7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9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r>
              <a:rPr lang="en-US" sz="2800" dirty="0"/>
              <a:t>The way I understood Him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3146" y="4865347"/>
            <a:ext cx="9193213" cy="1792817"/>
          </a:xfrm>
          <a:prstGeom prst="rect">
            <a:avLst/>
          </a:prstGeom>
          <a:solidFill>
            <a:schemeClr val="accent5">
              <a:alpha val="64000"/>
            </a:schemeClr>
          </a:solidFill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endParaRPr lang="en-IN" sz="2800" b="1" dirty="0"/>
          </a:p>
          <a:p>
            <a:pPr algn="ctr">
              <a:defRPr/>
            </a:pPr>
            <a:r>
              <a:rPr lang="hi-IN" sz="2800" b="1" dirty="0"/>
              <a:t>वैष्णव जन तो तेने कहिये जे</a:t>
            </a:r>
            <a:r>
              <a:rPr lang="en-IN" sz="2800" b="1" dirty="0"/>
              <a:t> </a:t>
            </a:r>
            <a:r>
              <a:rPr lang="hi-IN" sz="2800" b="1" dirty="0"/>
              <a:t>पीड़ परायी जाणे रे</a:t>
            </a:r>
            <a:endParaRPr lang="en-IN" sz="2800" b="1" dirty="0"/>
          </a:p>
          <a:p>
            <a:pPr algn="ctr">
              <a:defRPr/>
            </a:pPr>
            <a:r>
              <a:rPr lang="en-US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The Essence of True Knowledge is to Help the Needy…...</a:t>
            </a:r>
          </a:p>
        </p:txBody>
      </p:sp>
      <p:pic>
        <p:nvPicPr>
          <p:cNvPr id="35" name="Picture 24" descr="http://www.ekalavvya.com/wp-content/uploads/2012/10/gramswa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0" y="1193428"/>
            <a:ext cx="433906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3263" y="38100"/>
            <a:ext cx="12112979" cy="6819900"/>
            <a:chOff x="48" y="9"/>
            <a:chExt cx="5678" cy="4296"/>
          </a:xfrm>
        </p:grpSpPr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44" y="769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pic>
        <p:nvPicPr>
          <p:cNvPr id="53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53" y="206630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33" y="169118"/>
            <a:ext cx="1282890" cy="10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742691" y="100092"/>
            <a:ext cx="7772400" cy="1143000"/>
          </a:xfrm>
        </p:spPr>
        <p:txBody>
          <a:bodyPr/>
          <a:lstStyle/>
          <a:p>
            <a:r>
              <a:rPr lang="en-US" sz="2800" dirty="0"/>
              <a:t>Realization of A Research Journey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92" y="1219200"/>
            <a:ext cx="841614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3263" y="38100"/>
            <a:ext cx="12112979" cy="6819900"/>
            <a:chOff x="48" y="9"/>
            <a:chExt cx="5678" cy="4296"/>
          </a:xfrm>
        </p:grpSpPr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44" y="769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pic>
        <p:nvPicPr>
          <p:cNvPr id="50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97" y="164426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33" y="169118"/>
            <a:ext cx="1282890" cy="10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53337" y="216023"/>
            <a:ext cx="7772400" cy="1143000"/>
          </a:xfrm>
        </p:spPr>
        <p:txBody>
          <a:bodyPr/>
          <a:lstStyle/>
          <a:p>
            <a:pPr marL="484188"/>
            <a:r>
              <a:rPr lang="en-IN" sz="2800" b="1"/>
              <a:t>Inspiring Words : Albert Einstein</a:t>
            </a:r>
            <a:endParaRPr lang="en-IN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2400" dirty="0"/>
              <a:t>When asked what he wished to become, as a young man,  Nobel Laureate Albert Einstein said, </a:t>
            </a:r>
          </a:p>
          <a:p>
            <a:pPr eaLnBrk="1" hangingPunct="1"/>
            <a:r>
              <a:rPr lang="en-IN" sz="2400" dirty="0"/>
              <a:t>"I want to become a useful person, not a successful person."</a:t>
            </a:r>
          </a:p>
          <a:p>
            <a:pPr eaLnBrk="1" hangingPunct="1"/>
            <a:r>
              <a:rPr lang="en-IN" sz="2400" dirty="0"/>
              <a:t>Asked what he meant by it, the eminent physicist replied, </a:t>
            </a:r>
          </a:p>
          <a:p>
            <a:pPr eaLnBrk="1" hangingPunct="1"/>
            <a:r>
              <a:rPr lang="en-IN" sz="2400" dirty="0"/>
              <a:t>"A successful person is one who takes from society more than what he gives it. </a:t>
            </a:r>
          </a:p>
          <a:p>
            <a:pPr eaLnBrk="1" hangingPunct="1"/>
            <a:r>
              <a:rPr lang="en-IN" sz="2400" dirty="0"/>
              <a:t>A useful person is one who gives the society more than what he takes from it."</a:t>
            </a:r>
          </a:p>
          <a:p>
            <a:pPr eaLnBrk="1" hangingPunct="1"/>
            <a:endParaRPr lang="en-IN" sz="2400" dirty="0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3263" y="38100"/>
            <a:ext cx="12112979" cy="6819900"/>
            <a:chOff x="48" y="9"/>
            <a:chExt cx="5678" cy="4296"/>
          </a:xfrm>
        </p:grpSpPr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44" y="769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pic>
        <p:nvPicPr>
          <p:cNvPr id="50" name="Rectangle 19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53" y="206630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33" y="169118"/>
            <a:ext cx="1282890" cy="10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3194" y="354315"/>
            <a:ext cx="10515600" cy="9271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by Chief Guest @ 2014 Convocation, IIT Delhi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85" y="2474555"/>
            <a:ext cx="3342315" cy="27156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85407" y="3712948"/>
            <a:ext cx="7202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“</a:t>
            </a:r>
            <a:r>
              <a:rPr lang="en-IN" sz="3600" dirty="0">
                <a:solidFill>
                  <a:srgbClr val="FF0000"/>
                </a:solidFill>
                <a:latin typeface="Brush Script MT" panose="03060802040406070304" pitchFamily="66" charset="0"/>
              </a:rPr>
              <a:t>He pointed out the futility of a degree when so many great minds are not applying their knowledge for the </a:t>
            </a:r>
            <a:r>
              <a:rPr lang="en-IN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country”</a:t>
            </a:r>
            <a:endParaRPr lang="en-IN" sz="36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1640" y="19175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George F. Smoot III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Nobel Laureate in Physics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Berkeley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197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ctangle 19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53" y="206630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562871" y="61913"/>
            <a:ext cx="7772400" cy="1143000"/>
          </a:xfrm>
        </p:spPr>
        <p:txBody>
          <a:bodyPr/>
          <a:lstStyle/>
          <a:p>
            <a:pPr algn="ctr"/>
            <a:r>
              <a:rPr lang="en-US" sz="3200" b="1" dirty="0">
                <a:latin typeface="Blackadder ITC" panose="04020505051007020D02" pitchFamily="82" charset="0"/>
              </a:rPr>
              <a:t>Gram </a:t>
            </a:r>
            <a:r>
              <a:rPr lang="en-US" sz="3200" b="1" dirty="0" err="1">
                <a:latin typeface="Blackadder ITC" panose="04020505051007020D02" pitchFamily="82" charset="0"/>
              </a:rPr>
              <a:t>Swaraj</a:t>
            </a:r>
            <a:r>
              <a:rPr lang="en-US" sz="2800" dirty="0"/>
              <a:t> : </a:t>
            </a:r>
            <a:br>
              <a:rPr lang="en-US" sz="2800" dirty="0"/>
            </a:br>
            <a:r>
              <a:rPr lang="en-US" sz="2800" dirty="0"/>
              <a:t>A pivotal concept in Mahatma Gandhi's thinking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0888" y="1981200"/>
            <a:ext cx="10905067" cy="4114800"/>
          </a:xfrm>
        </p:spPr>
        <p:txBody>
          <a:bodyPr/>
          <a:lstStyle/>
          <a:p>
            <a:r>
              <a:rPr lang="en-US" sz="2400" dirty="0"/>
              <a:t>The fundamental concept of </a:t>
            </a:r>
            <a:r>
              <a:rPr lang="en-US" sz="2400" b="1" dirty="0">
                <a:latin typeface="Blackadder ITC" panose="04020505051007020D02" pitchFamily="82" charset="0"/>
              </a:rPr>
              <a:t>Gram </a:t>
            </a:r>
            <a:r>
              <a:rPr lang="en-US" sz="2400" b="1" dirty="0" err="1">
                <a:latin typeface="Blackadder ITC" panose="04020505051007020D02" pitchFamily="82" charset="0"/>
              </a:rPr>
              <a:t>Swaraj</a:t>
            </a:r>
            <a:r>
              <a:rPr lang="en-US" sz="2400" dirty="0"/>
              <a:t> is that every village should be its own republic,</a:t>
            </a:r>
          </a:p>
          <a:p>
            <a:r>
              <a:rPr lang="en-US" sz="2400" dirty="0"/>
              <a:t> "independent of its neighbors for its own vital wants and yet interdependent for many others in which dependence is necessary," according to Gandhi, writing in 1942. </a:t>
            </a:r>
          </a:p>
          <a:p>
            <a:r>
              <a:rPr lang="en-US" sz="2400" dirty="0"/>
              <a:t>Each village should be basically self-reliant, making provision for all necessities of life - food, clothing, clean water, sanitation, housing, education and so on …. 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53263" y="38100"/>
            <a:ext cx="12112979" cy="6819900"/>
            <a:chOff x="48" y="9"/>
            <a:chExt cx="5678" cy="4296"/>
          </a:xfrm>
        </p:grpSpPr>
        <p:grpSp>
          <p:nvGrpSpPr>
            <p:cNvPr id="2056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2069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70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2067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8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8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2065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6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9" name="Group 15"/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2063" name="Rectangle 16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4" name="Rectangle 17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44" y="769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33" y="169118"/>
            <a:ext cx="1282890" cy="1026081"/>
          </a:xfrm>
          <a:prstGeom prst="rect">
            <a:avLst/>
          </a:prstGeom>
        </p:spPr>
      </p:pic>
      <p:pic>
        <p:nvPicPr>
          <p:cNvPr id="21" name="Picture 24" descr="http://www.ekalavvya.com/wp-content/uploads/2012/10/gramswar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46" y="1634932"/>
            <a:ext cx="5035915" cy="43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13384"/>
            <a:ext cx="72612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 txBox="1">
            <a:spLocks/>
          </p:cNvSpPr>
          <p:nvPr/>
        </p:nvSpPr>
        <p:spPr>
          <a:xfrm>
            <a:off x="1676400" y="342901"/>
            <a:ext cx="7772400" cy="5937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in/for Rural Areas</a:t>
            </a:r>
            <a:endParaRPr lang="en-IN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24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1024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248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025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025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024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025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025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025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025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025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025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25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02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</p:grpSp>
        <p:pic>
          <p:nvPicPr>
            <p:cNvPr id="10246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154214" y="1927784"/>
            <a:ext cx="4834586" cy="2286000"/>
          </a:xfrm>
          <a:prstGeom prst="rect">
            <a:avLst/>
          </a:prstGeom>
          <a:noFill/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2"/>
                </a:solidFill>
                <a:latin typeface="Tahoma" panose="020B0604030504040204" pitchFamily="34" charset="0"/>
              </a:rPr>
              <a:t> Shri </a:t>
            </a:r>
            <a:r>
              <a:rPr lang="en-US" sz="2400" smtClean="0">
                <a:solidFill>
                  <a:schemeClr val="tx2"/>
                </a:solidFill>
              </a:rPr>
              <a:t>Mangal Singh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Water Wheel on River Sajnam, Bhailoni Lod Village</a:t>
            </a:r>
          </a:p>
          <a:p>
            <a:r>
              <a:rPr lang="en-US" sz="2400" smtClean="0">
                <a:solidFill>
                  <a:schemeClr val="tx2"/>
                </a:solidFill>
              </a:rPr>
              <a:t>Lalitpur Dist.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57531"/>
              </p:ext>
            </p:extLst>
          </p:nvPr>
        </p:nvGraphicFramePr>
        <p:xfrm>
          <a:off x="406401" y="242888"/>
          <a:ext cx="11429284" cy="661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Slide" r:id="rId3" imgW="3917277" imgH="2937496" progId="PowerPoint.Slide.8">
                  <p:embed/>
                </p:oleObj>
              </mc:Choice>
              <mc:Fallback>
                <p:oleObj name="Slide" r:id="rId3" imgW="3917277" imgH="293749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242888"/>
                        <a:ext cx="11429284" cy="661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1126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271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128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128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127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127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128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127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27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127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  <p:grpSp>
            <p:nvGrpSpPr>
              <p:cNvPr id="1127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27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  <p:sp>
              <p:nvSpPr>
                <p:cNvPr id="112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/>
                </a:p>
              </p:txBody>
            </p:sp>
          </p:grpSp>
        </p:grpSp>
        <p:pic>
          <p:nvPicPr>
            <p:cNvPr id="11269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1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1198</Words>
  <Application>Microsoft Office PowerPoint</Application>
  <PresentationFormat>Widescreen</PresentationFormat>
  <Paragraphs>226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Agency FB</vt:lpstr>
      <vt:lpstr>Arial</vt:lpstr>
      <vt:lpstr>Blackadder ITC</vt:lpstr>
      <vt:lpstr>Brush Script MT</vt:lpstr>
      <vt:lpstr>Calibri</vt:lpstr>
      <vt:lpstr>Calibri Light</vt:lpstr>
      <vt:lpstr>Cambria</vt:lpstr>
      <vt:lpstr>Comic Sans MS</vt:lpstr>
      <vt:lpstr>CommercialScript BT</vt:lpstr>
      <vt:lpstr>Courier New</vt:lpstr>
      <vt:lpstr>French Script MT</vt:lpstr>
      <vt:lpstr>Mangal</vt:lpstr>
      <vt:lpstr>Segoe UI</vt:lpstr>
      <vt:lpstr>Tahoma</vt:lpstr>
      <vt:lpstr>Tempus Sans ITC</vt:lpstr>
      <vt:lpstr>Times New Roman</vt:lpstr>
      <vt:lpstr>Viner Hand ITC</vt:lpstr>
      <vt:lpstr>Wingdings</vt:lpstr>
      <vt:lpstr>2_Office Theme</vt:lpstr>
      <vt:lpstr>Office Theme</vt:lpstr>
      <vt:lpstr>Slide</vt:lpstr>
      <vt:lpstr>PowerPoint Presentation</vt:lpstr>
      <vt:lpstr>PowerPoint Presentation</vt:lpstr>
      <vt:lpstr>The way I understood Him</vt:lpstr>
      <vt:lpstr>Realization of A Research Journey</vt:lpstr>
      <vt:lpstr>Inspiring Words : Albert Einstein</vt:lpstr>
      <vt:lpstr>Address by Chief Guest @ 2014 Convocation, IIT Delhi</vt:lpstr>
      <vt:lpstr>Gram Swaraj :  A pivotal concept in Mahatma Gandhi's thinking</vt:lpstr>
      <vt:lpstr>PowerPoint Presentation</vt:lpstr>
      <vt:lpstr>PowerPoint Presentation</vt:lpstr>
      <vt:lpstr>Unnat Bharat Abhiyan</vt:lpstr>
      <vt:lpstr>Mission</vt:lpstr>
      <vt:lpstr>PowerPoint Presentation</vt:lpstr>
      <vt:lpstr>PowerPoint Presentation</vt:lpstr>
      <vt:lpstr>Unnat Bharat Abhiyan 1.0</vt:lpstr>
      <vt:lpstr>Unnat Bharat Abhiyan 2.0</vt:lpstr>
      <vt:lpstr>Unnat Bharat Abhiyan 2.0</vt:lpstr>
      <vt:lpstr>PowerPoint Presentation</vt:lpstr>
      <vt:lpstr>Subject Expert Group (SEG)</vt:lpstr>
      <vt:lpstr>Technology Development Projects Sanctioned by SEG</vt:lpstr>
      <vt:lpstr>PowerPoint Presentation</vt:lpstr>
      <vt:lpstr>UBA- New Initiatives…. 1</vt:lpstr>
      <vt:lpstr>UBA- New Initiatives…. 2</vt:lpstr>
      <vt:lpstr>UBA- New Initiatives….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admin</dc:creator>
  <cp:lastModifiedBy>USER</cp:lastModifiedBy>
  <cp:revision>300</cp:revision>
  <cp:lastPrinted>2018-07-16T06:36:33Z</cp:lastPrinted>
  <dcterms:created xsi:type="dcterms:W3CDTF">2018-07-16T04:29:16Z</dcterms:created>
  <dcterms:modified xsi:type="dcterms:W3CDTF">2019-01-26T02:58:25Z</dcterms:modified>
</cp:coreProperties>
</file>